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4758" autoAdjust="0"/>
  </p:normalViewPr>
  <p:slideViewPr>
    <p:cSldViewPr>
      <p:cViewPr>
        <p:scale>
          <a:sx n="50" d="100"/>
          <a:sy n="50" d="100"/>
        </p:scale>
        <p:origin x="-2232" y="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352B6-9C18-4648-8D84-3803F792D723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A671E-B237-481A-9991-2B5CE10DC8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B2F69-65F8-4533-A398-6E700123DFF5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3D2B3-EB49-44D5-94D8-B674D894D6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補佐会議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D2B3-EB49-44D5-94D8-B674D894D69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93EB3-A7A8-4681-8C7F-32943A8FF43A}" type="datetimeFigureOut">
              <a:rPr kumimoji="1" lang="ja-JP" altLang="en-US" smtClean="0"/>
              <a:pPr/>
              <a:t>2016/12/9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D92B-3210-4A9E-808F-8B6F565CEB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グループ化 84"/>
          <p:cNvGrpSpPr/>
          <p:nvPr/>
        </p:nvGrpSpPr>
        <p:grpSpPr>
          <a:xfrm>
            <a:off x="0" y="0"/>
            <a:ext cx="6858000" cy="9906000"/>
            <a:chOff x="0" y="0"/>
            <a:chExt cx="6858000" cy="9906000"/>
          </a:xfrm>
        </p:grpSpPr>
        <p:sp>
          <p:nvSpPr>
            <p:cNvPr id="4" name="正方形/長方形 3"/>
            <p:cNvSpPr/>
            <p:nvPr/>
          </p:nvSpPr>
          <p:spPr>
            <a:xfrm>
              <a:off x="0" y="0"/>
              <a:ext cx="6858000" cy="990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76672" y="8991208"/>
              <a:ext cx="590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solidFill>
                    <a:schemeClr val="bg1"/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主催：福岡水素エネルギー戦略会議</a:t>
              </a:r>
              <a:r>
                <a:rPr kumimoji="1" lang="ja-JP" altLang="en-US" sz="1050" dirty="0" smtClean="0">
                  <a:solidFill>
                    <a:schemeClr val="bg1"/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 （事務局：福岡県 商工部 新産業振興課）</a:t>
              </a:r>
              <a:endParaRPr kumimoji="1" lang="ja-JP" altLang="en-US" sz="1050" dirty="0">
                <a:solidFill>
                  <a:schemeClr val="bg1"/>
                </a:solidFill>
                <a:latin typeface="HGP明朝B" pitchFamily="18" charset="-128"/>
                <a:ea typeface="HGP明朝B" pitchFamily="18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0" y="233571"/>
              <a:ext cx="6858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b="1" spc="-80" dirty="0" smtClean="0">
                  <a:solidFill>
                    <a:schemeClr val="bg1"/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燃料電池 部品研究会</a:t>
              </a:r>
              <a:endParaRPr kumimoji="1" lang="ja-JP" altLang="en-US" sz="3600" b="1" spc="-80" dirty="0">
                <a:solidFill>
                  <a:schemeClr val="bg1"/>
                </a:solidFill>
                <a:latin typeface="HGP明朝B" pitchFamily="18" charset="-128"/>
                <a:ea typeface="HGP明朝B" pitchFamily="18" charset="-128"/>
                <a:cs typeface="メイリオ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76672" y="995195"/>
              <a:ext cx="5904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～エネファームの進化</a:t>
              </a:r>
              <a:r>
                <a:rPr kumimoji="1" lang="ja-JP" altLang="en-US" sz="1200" b="1" dirty="0" smtClean="0">
                  <a:solidFill>
                    <a:schemeClr val="bg1"/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 と </a:t>
              </a:r>
              <a:r>
                <a:rPr kumimoji="1" lang="ja-JP" altLang="en-US" sz="2000" b="1" dirty="0" smtClean="0">
                  <a:solidFill>
                    <a:schemeClr val="bg1"/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コストダウンの取組み～</a:t>
              </a:r>
              <a:endParaRPr kumimoji="1" lang="ja-JP" altLang="en-US" sz="1400" b="1" dirty="0">
                <a:solidFill>
                  <a:schemeClr val="bg1"/>
                </a:solidFill>
                <a:latin typeface="HGP明朝B" pitchFamily="18" charset="-128"/>
                <a:ea typeface="HGP明朝B" pitchFamily="18" charset="-128"/>
                <a:cs typeface="メイリオ" pitchFamily="50" charset="-128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1952836" y="9442652"/>
              <a:ext cx="2952328" cy="31203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お申込み、お問合せは裏面をご覧ください</a:t>
              </a: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61" name="グループ化 60"/>
            <p:cNvGrpSpPr/>
            <p:nvPr/>
          </p:nvGrpSpPr>
          <p:grpSpPr>
            <a:xfrm>
              <a:off x="284364" y="1520619"/>
              <a:ext cx="6327372" cy="7488832"/>
              <a:chOff x="294556" y="1520619"/>
              <a:chExt cx="6327372" cy="7488832"/>
            </a:xfrm>
          </p:grpSpPr>
          <p:sp>
            <p:nvSpPr>
              <p:cNvPr id="5" name="角丸四角形 4"/>
              <p:cNvSpPr/>
              <p:nvPr/>
            </p:nvSpPr>
            <p:spPr>
              <a:xfrm>
                <a:off x="294556" y="1520619"/>
                <a:ext cx="6327372" cy="7488832"/>
              </a:xfrm>
              <a:prstGeom prst="roundRect">
                <a:avLst>
                  <a:gd name="adj" fmla="val 2807"/>
                </a:avLst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" name="グループ化 12"/>
              <p:cNvGrpSpPr/>
              <p:nvPr/>
            </p:nvGrpSpPr>
            <p:grpSpPr>
              <a:xfrm>
                <a:off x="438572" y="4395878"/>
                <a:ext cx="4896544" cy="324661"/>
                <a:chOff x="476672" y="3591847"/>
                <a:chExt cx="4896544" cy="299687"/>
              </a:xfrm>
            </p:grpSpPr>
            <p:sp>
              <p:nvSpPr>
                <p:cNvPr id="11" name="正方形/長方形 10"/>
                <p:cNvSpPr/>
                <p:nvPr/>
              </p:nvSpPr>
              <p:spPr>
                <a:xfrm>
                  <a:off x="476672" y="3591847"/>
                  <a:ext cx="4896544" cy="277212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551178" y="3607432"/>
                  <a:ext cx="1440160" cy="2841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4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プログラム</a:t>
                  </a:r>
                  <a:endParaRPr kumimoji="1" lang="ja-JP" altLang="en-US" sz="1050" b="1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14" name="テキスト ボックス 13"/>
              <p:cNvSpPr txBox="1"/>
              <p:nvPr/>
            </p:nvSpPr>
            <p:spPr>
              <a:xfrm>
                <a:off x="486517" y="1654991"/>
                <a:ext cx="590465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kumimoji="1"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家庭用燃料電池（エネファーム）に続き、燃料電池自動車（</a:t>
                </a:r>
                <a:r>
                  <a:rPr kumimoji="1" lang="en-US" altLang="ja-JP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FCV</a:t>
                </a:r>
                <a:r>
                  <a:rPr kumimoji="1"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）の普及が進み、水素･燃料電池分野の市場が開き始めています。</a:t>
                </a:r>
                <a:endParaRPr kumimoji="1" lang="en-US" altLang="ja-JP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ja-JP" altLang="en-US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水素・燃料電池関連の市場規模は、我が国だけでも</a:t>
                </a:r>
                <a:r>
                  <a:rPr lang="en-US" altLang="ja-JP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2030</a:t>
                </a:r>
                <a:r>
                  <a:rPr lang="ja-JP" altLang="en-US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年に</a:t>
                </a:r>
                <a:r>
                  <a:rPr lang="en-US" altLang="ja-JP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1</a:t>
                </a:r>
                <a:r>
                  <a:rPr lang="ja-JP" altLang="en-US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兆円程度、</a:t>
                </a:r>
                <a:r>
                  <a:rPr lang="en-US" altLang="ja-JP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2050</a:t>
                </a:r>
                <a:r>
                  <a:rPr lang="ja-JP" altLang="en-US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年に</a:t>
                </a:r>
                <a:r>
                  <a:rPr lang="en-US" altLang="ja-JP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8</a:t>
                </a:r>
                <a:r>
                  <a:rPr lang="ja-JP" altLang="en-US" sz="1050" spc="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兆円程度に拡大</a:t>
                </a:r>
                <a:r>
                  <a:rPr lang="ja-JP" altLang="en-US" sz="1050" spc="6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するとの試算がある中、当該市場への新規参入を促進するため、既に</a:t>
                </a:r>
                <a:r>
                  <a:rPr lang="en-US" altLang="ja-JP" sz="1050" spc="6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15</a:t>
                </a:r>
                <a:r>
                  <a:rPr lang="ja-JP" altLang="en-US" sz="1050" spc="6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万台以上が普及して</a:t>
                </a:r>
                <a:r>
                  <a:rPr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いるエネファームに関する部品研究会を開催します。</a:t>
                </a:r>
                <a:endParaRPr kumimoji="1" lang="en-US" altLang="ja-JP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部品研究会</a:t>
                </a:r>
                <a:r>
                  <a:rPr lang="ja-JP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では</a:t>
                </a:r>
                <a:r>
                  <a:rPr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、</a:t>
                </a:r>
                <a:r>
                  <a:rPr kumimoji="1"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パナソニック（株）のご担当者用様</a:t>
                </a:r>
                <a:r>
                  <a:rPr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からエネファームで使用される関連部品の情報を提供していただくとともに、コストダウンに向けた取組みをご紹介いただきます。</a:t>
                </a:r>
                <a:endParaRPr lang="en-US" altLang="ja-JP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参加者には、</a:t>
                </a:r>
                <a:r>
                  <a:rPr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製造</a:t>
                </a:r>
                <a:r>
                  <a:rPr lang="ja-JP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工程</a:t>
                </a:r>
                <a:r>
                  <a:rPr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の見学など</a:t>
                </a:r>
                <a:r>
                  <a:rPr kumimoji="1" lang="ja-JP" altLang="en-US" sz="10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更に特別メニューを準備しておりますので、是非ご参加ください。</a:t>
                </a:r>
                <a:endParaRPr kumimoji="1" lang="ja-JP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1221246" y="3036924"/>
                <a:ext cx="3528392" cy="689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平成</a:t>
                </a:r>
                <a:r>
                  <a:rPr lang="en-US" altLang="ja-JP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29</a:t>
                </a:r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年</a:t>
                </a:r>
                <a:r>
                  <a:rPr lang="en-US" altLang="ja-JP" sz="28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1</a:t>
                </a:r>
                <a:r>
                  <a:rPr lang="ja-JP" altLang="en-US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月</a:t>
                </a:r>
                <a:r>
                  <a:rPr lang="en-US" altLang="ja-JP" sz="28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25</a:t>
                </a:r>
                <a:r>
                  <a:rPr lang="ja-JP" altLang="en-US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日</a:t>
                </a:r>
                <a:r>
                  <a:rPr lang="en-US" altLang="ja-JP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(</a:t>
                </a:r>
                <a:r>
                  <a:rPr lang="ja-JP" altLang="en-US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水</a:t>
                </a:r>
                <a:r>
                  <a:rPr lang="en-US" altLang="ja-JP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)</a:t>
                </a:r>
              </a:p>
              <a:p>
                <a:pPr>
                  <a:lnSpc>
                    <a:spcPts val="1300"/>
                  </a:lnSpc>
                </a:pPr>
                <a:r>
                  <a:rPr lang="en-US" altLang="ja-JP" sz="1600" b="1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13:30</a:t>
                </a:r>
                <a:r>
                  <a:rPr lang="ja-JP" altLang="en-US" sz="1600" b="1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～</a:t>
                </a:r>
                <a:r>
                  <a:rPr lang="en-US" altLang="ja-JP" sz="1600" b="1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16:30 </a:t>
                </a:r>
                <a:r>
                  <a:rPr lang="en-US" altLang="ja-JP" sz="1200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(</a:t>
                </a:r>
                <a:r>
                  <a:rPr lang="ja-JP" altLang="en-US" sz="1200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受付</a:t>
                </a:r>
                <a:r>
                  <a:rPr lang="en-US" altLang="ja-JP" sz="1200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:13:00</a:t>
                </a:r>
                <a:r>
                  <a:rPr lang="ja-JP" altLang="en-US" sz="1200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～</a:t>
                </a:r>
                <a:r>
                  <a:rPr lang="en-US" altLang="ja-JP" sz="1200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)</a:t>
                </a:r>
                <a:endParaRPr kumimoji="1" lang="ja-JP" altLang="en-US" sz="1200" spc="-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1221246" y="3768884"/>
                <a:ext cx="3528392" cy="53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博多バスターミナル </a:t>
                </a:r>
                <a:r>
                  <a:rPr lang="en-US" altLang="ja-JP" sz="12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9</a:t>
                </a:r>
                <a:r>
                  <a:rPr lang="ja-JP" altLang="en-US" sz="12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階 第</a:t>
                </a:r>
                <a:r>
                  <a:rPr lang="en-US" altLang="ja-JP" sz="12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14</a:t>
                </a:r>
                <a:r>
                  <a:rPr lang="ja-JP" altLang="en-US" sz="12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ホール</a:t>
                </a:r>
                <a:endParaRPr lang="en-US" altLang="ja-JP" b="1" spc="-4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>
                  <a:lnSpc>
                    <a:spcPts val="1300"/>
                  </a:lnSpc>
                </a:pPr>
                <a:r>
                  <a:rPr lang="ja-JP" altLang="en-US" sz="1400" b="1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福岡市博多区博多駅中央街 </a:t>
                </a:r>
                <a:r>
                  <a:rPr lang="en-US" altLang="ja-JP" sz="1400" b="1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2-1</a:t>
                </a:r>
                <a:r>
                  <a:rPr lang="ja-JP" altLang="en-US" sz="1050" b="1" spc="-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</a:t>
                </a:r>
                <a:r>
                  <a:rPr lang="ja-JP" altLang="en-US" sz="1050" b="1" spc="-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博多駅横）</a:t>
                </a:r>
                <a:endParaRPr kumimoji="1" lang="ja-JP" altLang="en-US" sz="900" spc="-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grpSp>
            <p:nvGrpSpPr>
              <p:cNvPr id="32" name="グループ化 31"/>
              <p:cNvGrpSpPr/>
              <p:nvPr/>
            </p:nvGrpSpPr>
            <p:grpSpPr>
              <a:xfrm>
                <a:off x="438572" y="7017169"/>
                <a:ext cx="4896544" cy="312392"/>
                <a:chOff x="476672" y="3614058"/>
                <a:chExt cx="4896544" cy="288362"/>
              </a:xfrm>
            </p:grpSpPr>
            <p:sp>
              <p:nvSpPr>
                <p:cNvPr id="33" name="正方形/長方形 32"/>
                <p:cNvSpPr/>
                <p:nvPr/>
              </p:nvSpPr>
              <p:spPr>
                <a:xfrm>
                  <a:off x="476672" y="3614058"/>
                  <a:ext cx="4896544" cy="27721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551178" y="3618318"/>
                  <a:ext cx="3525894" cy="2841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4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特別メニュー</a:t>
                  </a:r>
                  <a:endParaRPr kumimoji="1" lang="ja-JP" altLang="en-US" sz="1050" b="1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31" name="テキスト ボックス 30"/>
              <p:cNvSpPr txBox="1"/>
              <p:nvPr/>
            </p:nvSpPr>
            <p:spPr>
              <a:xfrm>
                <a:off x="499694" y="4823202"/>
                <a:ext cx="5040560" cy="2105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ja-JP" altLang="en-US" sz="1100" b="1" spc="-40" dirty="0" smtClean="0">
                    <a:solidFill>
                      <a:schemeClr val="accent1"/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◆</a:t>
                </a:r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主催者挨拶</a:t>
                </a:r>
                <a:endParaRPr lang="en-US" altLang="ja-JP" sz="1400" b="1" spc="-4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pPr>
                  <a:lnSpc>
                    <a:spcPts val="1600"/>
                  </a:lnSpc>
                  <a:spcBef>
                    <a:spcPts val="1200"/>
                  </a:spcBef>
                </a:pPr>
                <a:r>
                  <a:rPr lang="ja-JP" altLang="en-US" sz="1100" b="1" spc="-40" dirty="0" smtClean="0">
                    <a:solidFill>
                      <a:schemeClr val="accent1"/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◆</a:t>
                </a:r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福岡水素エネルギー戦略会議の取組み</a:t>
                </a:r>
                <a:endParaRPr lang="en-US" altLang="ja-JP" sz="140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pPr>
                  <a:lnSpc>
                    <a:spcPts val="1600"/>
                  </a:lnSpc>
                  <a:spcBef>
                    <a:spcPts val="300"/>
                  </a:spcBef>
                </a:pPr>
                <a:r>
                  <a:rPr lang="ja-JP" altLang="en-US" sz="11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　 　</a:t>
                </a:r>
                <a:r>
                  <a:rPr lang="ja-JP" altLang="en-US" sz="1100" b="1" spc="-4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・</a:t>
                </a:r>
                <a:r>
                  <a:rPr lang="ja-JP" altLang="en-US" sz="11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福岡水素エネルギー戦略会議 事務局</a:t>
                </a:r>
                <a:endParaRPr lang="en-US" altLang="ja-JP" sz="1100" b="1" spc="-4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pPr>
                  <a:lnSpc>
                    <a:spcPts val="1600"/>
                  </a:lnSpc>
                  <a:spcBef>
                    <a:spcPts val="1200"/>
                  </a:spcBef>
                </a:pPr>
                <a:r>
                  <a:rPr lang="ja-JP" altLang="en-US" sz="1100" b="1" spc="-40" dirty="0" smtClean="0">
                    <a:solidFill>
                      <a:schemeClr val="accent1"/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◆</a:t>
                </a:r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環境･エネルギーの状況と水素社会の道筋</a:t>
                </a:r>
                <a:endParaRPr lang="en-US" altLang="ja-JP" sz="1400" b="1" spc="-4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pPr>
                  <a:lnSpc>
                    <a:spcPts val="1600"/>
                  </a:lnSpc>
                  <a:spcBef>
                    <a:spcPts val="300"/>
                  </a:spcBef>
                </a:pPr>
                <a:r>
                  <a:rPr lang="ja-JP" altLang="en-US" sz="11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 　　</a:t>
                </a:r>
                <a:r>
                  <a:rPr lang="ja-JP" altLang="en-US" sz="1100" b="1" spc="-6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・</a:t>
                </a:r>
                <a:r>
                  <a:rPr lang="ja-JP" altLang="en-US" sz="1100" b="1" spc="-8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パナソニック（株）　燃料電池事業担当</a:t>
                </a:r>
                <a:r>
                  <a:rPr lang="ja-JP" altLang="en-US" sz="1200" b="1" spc="-8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</a:t>
                </a:r>
                <a:r>
                  <a:rPr lang="ja-JP" altLang="en-US" sz="1400" b="1" spc="-8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清水　俊克</a:t>
                </a:r>
                <a:r>
                  <a:rPr lang="ja-JP" altLang="en-US" sz="1000" b="1" spc="-8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氏</a:t>
                </a:r>
                <a:endParaRPr lang="en-US" altLang="ja-JP" sz="1200" b="1" spc="-8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pPr>
                  <a:lnSpc>
                    <a:spcPts val="1600"/>
                  </a:lnSpc>
                  <a:spcBef>
                    <a:spcPts val="1200"/>
                  </a:spcBef>
                </a:pPr>
                <a:r>
                  <a:rPr lang="ja-JP" altLang="en-US" sz="1100" b="1" spc="-40" dirty="0" smtClean="0">
                    <a:solidFill>
                      <a:schemeClr val="accent1"/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◆</a:t>
                </a:r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エネファームの進化とコストダウンの取組み</a:t>
                </a:r>
                <a:endParaRPr lang="en-US" altLang="ja-JP" sz="1400" b="1" spc="-4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pPr>
                  <a:lnSpc>
                    <a:spcPts val="1600"/>
                  </a:lnSpc>
                  <a:spcBef>
                    <a:spcPts val="300"/>
                  </a:spcBef>
                </a:pPr>
                <a:r>
                  <a:rPr lang="ja-JP" altLang="en-US" sz="11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　 　・パナソニック（株）　原価推進課長</a:t>
                </a:r>
                <a:r>
                  <a:rPr lang="ja-JP" altLang="en-US" sz="12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</a:t>
                </a:r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佐野　秀治</a:t>
                </a:r>
                <a:r>
                  <a:rPr lang="ja-JP" altLang="en-US" sz="105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氏</a:t>
                </a:r>
                <a:endParaRPr lang="en-US" altLang="ja-JP" sz="1100" b="1" spc="-4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10580" y="7353503"/>
                <a:ext cx="2664296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ja-JP" altLang="en-US" sz="1100" b="1" spc="-40" dirty="0" smtClean="0">
                    <a:solidFill>
                      <a:schemeClr val="accent2">
                        <a:lumMod val="7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◆</a:t>
                </a:r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パナソニック 工場見学</a:t>
                </a:r>
                <a:r>
                  <a:rPr lang="ja-JP" altLang="en-US" sz="7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（</a:t>
                </a:r>
                <a:r>
                  <a:rPr lang="en-US" altLang="ja-JP" sz="7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H29.3</a:t>
                </a:r>
                <a:r>
                  <a:rPr lang="ja-JP" altLang="en-US" sz="7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月予定</a:t>
                </a:r>
                <a:r>
                  <a:rPr lang="en-US" altLang="ja-JP" sz="7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)</a:t>
                </a: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2293202" y="7625589"/>
                <a:ext cx="1097698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・草津工場の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en-US" altLang="ja-JP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en-US" altLang="ja-JP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ja-JP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製造</a:t>
                </a:r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工程を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en-US" altLang="ja-JP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en-US" altLang="ja-JP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見学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・パナソニックの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en-US" altLang="ja-JP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en-US" altLang="ja-JP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ご担当者との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en-US" altLang="ja-JP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情報交換会を</a:t>
                </a:r>
                <a:endParaRPr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en-US" altLang="ja-JP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 </a:t>
                </a:r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実施予定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654596" y="8726822"/>
                <a:ext cx="280831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※10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社</a:t>
                </a:r>
                <a:r>
                  <a:rPr lang="ja-JP" altLang="en-US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（各社</a:t>
                </a:r>
                <a:r>
                  <a:rPr lang="en-US" altLang="ja-JP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1</a:t>
                </a:r>
                <a:r>
                  <a:rPr lang="ja-JP" altLang="en-US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名）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程度を予定。事前にヒアリング等実施させていただきます。</a:t>
                </a:r>
                <a:endParaRPr lang="en-US" altLang="ja-JP" sz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2958852" y="7358046"/>
                <a:ext cx="3384376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ja-JP" altLang="en-US" sz="1100" b="1" spc="-40" dirty="0" smtClean="0">
                    <a:solidFill>
                      <a:schemeClr val="accent2">
                        <a:lumMod val="7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◆</a:t>
                </a:r>
                <a:r>
                  <a:rPr lang="ja-JP" altLang="en-US" sz="14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技術アドバイザーの派遣</a:t>
                </a:r>
                <a:r>
                  <a:rPr lang="ja-JP" altLang="en-US" sz="800" b="1" spc="-4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（日程調整の上、実施）</a:t>
                </a:r>
                <a:endParaRPr lang="en-US" altLang="ja-JP" sz="1400" b="1" spc="-4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3894956" y="7625590"/>
                <a:ext cx="2448272" cy="1161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・御社（福岡県内）に技術アドバイザーを派遣し、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en-US" altLang="ja-JP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en-US" altLang="ja-JP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 </a:t>
                </a:r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メーカーが求める技術･部品などの参入条件、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ja-JP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技術力向上のためのアドバイスをします。</a:t>
                </a:r>
                <a:endParaRPr lang="en-US" altLang="ja-JP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altLang="ja-JP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【</a:t>
                </a:r>
                <a:r>
                  <a:rPr lang="ja-JP" altLang="en-US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技術アドバイザー 橋本 登氏</a:t>
                </a:r>
                <a:r>
                  <a:rPr lang="en-US" altLang="ja-JP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】</a:t>
                </a:r>
              </a:p>
              <a:p>
                <a:r>
                  <a:rPr lang="ja-JP" alt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パナソニックにおいて</a:t>
                </a:r>
                <a:r>
                  <a:rPr lang="en-US" altLang="ja-JP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1998</a:t>
                </a:r>
                <a:r>
                  <a:rPr lang="ja-JP" alt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年から燃料電池の開発に従事。</a:t>
                </a:r>
                <a:endParaRPr lang="en-US" altLang="ja-JP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（現在の主な役職）</a:t>
                </a:r>
                <a:endParaRPr lang="en-US" altLang="ja-JP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ja-JP" altLang="en-US" sz="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・</a:t>
                </a:r>
                <a:r>
                  <a:rPr lang="ja-JP" altLang="en-US" sz="600" spc="-6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パナソニック</a:t>
                </a:r>
                <a:r>
                  <a:rPr lang="en-US" altLang="ja-JP" sz="600" spc="-6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(</a:t>
                </a:r>
                <a:r>
                  <a:rPr lang="ja-JP" altLang="en-US" sz="600" spc="-6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株</a:t>
                </a:r>
                <a:r>
                  <a:rPr lang="en-US" altLang="ja-JP" sz="600" spc="-6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) </a:t>
                </a:r>
                <a:r>
                  <a:rPr lang="ja-JP" altLang="en-US" sz="600" spc="-6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アプライアンス社 燃料電池技術部 グローバル標準化担当</a:t>
                </a:r>
                <a:endParaRPr lang="en-US" altLang="ja-JP" sz="600" spc="-6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ja-JP" altLang="en-US" sz="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・燃料電池国際標準化委員会 </a:t>
                </a:r>
                <a:r>
                  <a:rPr lang="en-US" altLang="ja-JP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JWG4, JWG7, JWG13 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国内主査</a:t>
                </a:r>
                <a:endParaRPr lang="en-US" altLang="ja-JP" sz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  <a:p>
                <a:r>
                  <a:rPr lang="ja-JP" altLang="en-US" sz="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　・</a:t>
                </a:r>
                <a:r>
                  <a:rPr lang="en-US" altLang="ja-JP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IEC TC105 WG4 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コンビナー</a:t>
                </a:r>
                <a:endParaRPr lang="en-US" altLang="ja-JP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4003539" y="4762891"/>
                <a:ext cx="158417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[ </a:t>
                </a:r>
                <a:r>
                  <a:rPr lang="ja-JP" alt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エネファームの台数の推移 </a:t>
                </a:r>
                <a:r>
                  <a:rPr lang="en-US" altLang="ja-JP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]</a:t>
                </a:r>
                <a:endParaRPr lang="en-US" altLang="ja-JP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grpSp>
            <p:nvGrpSpPr>
              <p:cNvPr id="53" name="グループ化 52"/>
              <p:cNvGrpSpPr/>
              <p:nvPr/>
            </p:nvGrpSpPr>
            <p:grpSpPr>
              <a:xfrm>
                <a:off x="4694359" y="6560673"/>
                <a:ext cx="864096" cy="300313"/>
                <a:chOff x="4675081" y="6228184"/>
                <a:chExt cx="864096" cy="277212"/>
              </a:xfrm>
            </p:grpSpPr>
            <p:sp>
              <p:nvSpPr>
                <p:cNvPr id="51" name="正方形/長方形 50"/>
                <p:cNvSpPr/>
                <p:nvPr/>
              </p:nvSpPr>
              <p:spPr>
                <a:xfrm>
                  <a:off x="4830872" y="6228184"/>
                  <a:ext cx="558116" cy="27721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2" name="テキスト ボックス 51"/>
                <p:cNvSpPr txBox="1"/>
                <p:nvPr/>
              </p:nvSpPr>
              <p:spPr>
                <a:xfrm>
                  <a:off x="4675081" y="6250129"/>
                  <a:ext cx="864096" cy="2160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ctr">
                    <a:lnSpc>
                      <a:spcPts val="1400"/>
                    </a:lnSpc>
                  </a:pPr>
                  <a:r>
                    <a:rPr kumimoji="1" lang="en-US" altLang="ja-JP" sz="12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140</a:t>
                  </a:r>
                  <a:r>
                    <a:rPr kumimoji="1" lang="ja-JP" altLang="en-US" sz="6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万台</a:t>
                  </a:r>
                  <a:endParaRPr kumimoji="1" lang="ja-JP" altLang="en-US" sz="1200" b="1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58" name="テキスト ボックス 57"/>
              <p:cNvSpPr txBox="1"/>
              <p:nvPr/>
            </p:nvSpPr>
            <p:spPr>
              <a:xfrm>
                <a:off x="4737107" y="6392934"/>
                <a:ext cx="6480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spc="-3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２０２０</a:t>
                </a:r>
                <a:r>
                  <a:rPr lang="ja-JP" altLang="en-US" sz="600" spc="-3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年</a:t>
                </a:r>
                <a:endParaRPr lang="en-US" altLang="ja-JP" sz="800" spc="-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5437526" y="6392934"/>
                <a:ext cx="6480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spc="-3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２０３０</a:t>
                </a:r>
                <a:r>
                  <a:rPr lang="ja-JP" altLang="en-US" sz="600" spc="-3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年</a:t>
                </a:r>
                <a:endParaRPr lang="en-US" altLang="ja-JP" sz="800" spc="-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60" name="テキスト ボックス 59"/>
              <p:cNvSpPr txBox="1"/>
              <p:nvPr/>
            </p:nvSpPr>
            <p:spPr>
              <a:xfrm>
                <a:off x="4060917" y="6844258"/>
                <a:ext cx="176476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※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明朝B" pitchFamily="18" charset="-128"/>
                    <a:ea typeface="HGP明朝B" pitchFamily="18" charset="-128"/>
                    <a:cs typeface="メイリオ" pitchFamily="50" charset="-128"/>
                  </a:rPr>
                  <a:t>水素・燃料電池戦略ロードマップをもとに作成</a:t>
                </a:r>
                <a:endParaRPr lang="en-US" altLang="ja-JP" sz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endParaRPr>
              </a:p>
            </p:txBody>
          </p:sp>
          <p:grpSp>
            <p:nvGrpSpPr>
              <p:cNvPr id="64" name="グループ化 63"/>
              <p:cNvGrpSpPr/>
              <p:nvPr/>
            </p:nvGrpSpPr>
            <p:grpSpPr>
              <a:xfrm>
                <a:off x="5458329" y="6560673"/>
                <a:ext cx="720080" cy="300313"/>
                <a:chOff x="4747089" y="6228184"/>
                <a:chExt cx="720080" cy="277212"/>
              </a:xfrm>
            </p:grpSpPr>
            <p:sp>
              <p:nvSpPr>
                <p:cNvPr id="65" name="正方形/長方形 64"/>
                <p:cNvSpPr/>
                <p:nvPr/>
              </p:nvSpPr>
              <p:spPr>
                <a:xfrm>
                  <a:off x="4830872" y="6228184"/>
                  <a:ext cx="558116" cy="27721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6" name="テキスト ボックス 65"/>
                <p:cNvSpPr txBox="1"/>
                <p:nvPr/>
              </p:nvSpPr>
              <p:spPr>
                <a:xfrm>
                  <a:off x="4747089" y="6250129"/>
                  <a:ext cx="720080" cy="2160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ctr">
                    <a:lnSpc>
                      <a:spcPts val="1400"/>
                    </a:lnSpc>
                  </a:pPr>
                  <a:r>
                    <a:rPr kumimoji="1" lang="en-US" altLang="ja-JP" sz="12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530</a:t>
                  </a:r>
                  <a:r>
                    <a:rPr kumimoji="1" lang="ja-JP" altLang="en-US" sz="6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万台</a:t>
                  </a:r>
                  <a:endParaRPr kumimoji="1" lang="ja-JP" altLang="en-US" sz="1200" b="1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57" name="二等辺三角形 56"/>
              <p:cNvSpPr/>
              <p:nvPr/>
            </p:nvSpPr>
            <p:spPr>
              <a:xfrm rot="5400000">
                <a:off x="5427143" y="6655848"/>
                <a:ext cx="90490" cy="72008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4137385" y="6560887"/>
                <a:ext cx="558116" cy="300313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3981594" y="6584661"/>
                <a:ext cx="864096" cy="23402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kumimoji="1" lang="ja-JP" altLang="en-US" sz="600" b="1" dirty="0" smtClean="0">
                    <a:solidFill>
                      <a:schemeClr val="accent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約</a:t>
                </a:r>
                <a:r>
                  <a:rPr kumimoji="1" lang="en-US" altLang="ja-JP" sz="1200" b="1" dirty="0" smtClean="0">
                    <a:solidFill>
                      <a:schemeClr val="accent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15</a:t>
                </a:r>
                <a:r>
                  <a:rPr kumimoji="1" lang="ja-JP" altLang="en-US" sz="600" b="1" dirty="0" smtClean="0">
                    <a:solidFill>
                      <a:schemeClr val="accent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万台</a:t>
                </a:r>
                <a:endParaRPr kumimoji="1" lang="ja-JP" altLang="en-US" sz="1200" b="1" dirty="0">
                  <a:solidFill>
                    <a:schemeClr val="accent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4031657" y="6393147"/>
                <a:ext cx="6480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spc="-3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２０１５</a:t>
                </a:r>
                <a:r>
                  <a:rPr lang="ja-JP" alt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年度</a:t>
                </a:r>
                <a:endParaRPr lang="en-US" altLang="ja-JP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72" name="二等辺三角形 71"/>
              <p:cNvSpPr/>
              <p:nvPr/>
            </p:nvSpPr>
            <p:spPr>
              <a:xfrm rot="5400000">
                <a:off x="4720551" y="6655849"/>
                <a:ext cx="90490" cy="72008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6" name="グループ化 55"/>
              <p:cNvGrpSpPr/>
              <p:nvPr/>
            </p:nvGrpSpPr>
            <p:grpSpPr>
              <a:xfrm>
                <a:off x="4922118" y="3138814"/>
                <a:ext cx="1296144" cy="1123664"/>
                <a:chOff x="4869160" y="2872272"/>
                <a:chExt cx="1296144" cy="1123664"/>
              </a:xfrm>
            </p:grpSpPr>
            <p:sp>
              <p:nvSpPr>
                <p:cNvPr id="67" name="角丸四角形 66"/>
                <p:cNvSpPr/>
                <p:nvPr/>
              </p:nvSpPr>
              <p:spPr>
                <a:xfrm>
                  <a:off x="4869160" y="2872272"/>
                  <a:ext cx="1296144" cy="1123664"/>
                </a:xfrm>
                <a:prstGeom prst="roundRect">
                  <a:avLst>
                    <a:gd name="adj" fmla="val 12565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テキスト ボックス 70"/>
                <p:cNvSpPr txBox="1"/>
                <p:nvPr/>
              </p:nvSpPr>
              <p:spPr>
                <a:xfrm>
                  <a:off x="4869160" y="3198172"/>
                  <a:ext cx="129614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28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無 料</a:t>
                  </a:r>
                  <a:endParaRPr kumimoji="1" lang="ja-JP" altLang="en-US" sz="2800" b="1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74" name="テキスト ボックス 73"/>
                <p:cNvSpPr txBox="1"/>
                <p:nvPr/>
              </p:nvSpPr>
              <p:spPr>
                <a:xfrm>
                  <a:off x="5034948" y="2968079"/>
                  <a:ext cx="93610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400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参加費</a:t>
                  </a:r>
                  <a:endParaRPr kumimoji="1" lang="ja-JP" altLang="en-US" sz="1050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75" name="テキスト ボックス 74"/>
                <p:cNvSpPr txBox="1"/>
                <p:nvPr/>
              </p:nvSpPr>
              <p:spPr>
                <a:xfrm>
                  <a:off x="5074298" y="3592352"/>
                  <a:ext cx="93610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50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定員</a:t>
                  </a:r>
                  <a:r>
                    <a:rPr kumimoji="1" lang="en-US" altLang="ja-JP" sz="2000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50</a:t>
                  </a:r>
                  <a:r>
                    <a:rPr kumimoji="1" lang="ja-JP" altLang="en-US" sz="1050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名</a:t>
                  </a:r>
                  <a:endParaRPr kumimoji="1" lang="ja-JP" altLang="en-US" sz="1050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grpSp>
            <p:nvGrpSpPr>
              <p:cNvPr id="76" name="グループ化 75"/>
              <p:cNvGrpSpPr/>
              <p:nvPr/>
            </p:nvGrpSpPr>
            <p:grpSpPr>
              <a:xfrm>
                <a:off x="424964" y="3128777"/>
                <a:ext cx="792088" cy="483029"/>
                <a:chOff x="876062" y="2771799"/>
                <a:chExt cx="792088" cy="483029"/>
              </a:xfrm>
            </p:grpSpPr>
            <p:sp>
              <p:nvSpPr>
                <p:cNvPr id="77" name="角丸四角形 76"/>
                <p:cNvSpPr/>
                <p:nvPr/>
              </p:nvSpPr>
              <p:spPr>
                <a:xfrm>
                  <a:off x="912066" y="2771799"/>
                  <a:ext cx="720080" cy="483029"/>
                </a:xfrm>
                <a:prstGeom prst="roundRect">
                  <a:avLst>
                    <a:gd name="adj" fmla="val 21284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テキスト ボックス 77"/>
                <p:cNvSpPr txBox="1"/>
                <p:nvPr/>
              </p:nvSpPr>
              <p:spPr>
                <a:xfrm>
                  <a:off x="876062" y="2875166"/>
                  <a:ext cx="7920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4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日 時</a:t>
                  </a:r>
                  <a:endParaRPr kumimoji="1" lang="ja-JP" altLang="en-US" sz="1400" b="1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grpSp>
            <p:nvGrpSpPr>
              <p:cNvPr id="79" name="グループ化 78"/>
              <p:cNvGrpSpPr/>
              <p:nvPr/>
            </p:nvGrpSpPr>
            <p:grpSpPr>
              <a:xfrm>
                <a:off x="424964" y="3776849"/>
                <a:ext cx="792088" cy="483029"/>
                <a:chOff x="876062" y="2771799"/>
                <a:chExt cx="792088" cy="483029"/>
              </a:xfrm>
            </p:grpSpPr>
            <p:sp>
              <p:nvSpPr>
                <p:cNvPr id="80" name="角丸四角形 79"/>
                <p:cNvSpPr/>
                <p:nvPr/>
              </p:nvSpPr>
              <p:spPr>
                <a:xfrm>
                  <a:off x="912066" y="2771799"/>
                  <a:ext cx="720080" cy="483029"/>
                </a:xfrm>
                <a:prstGeom prst="roundRect">
                  <a:avLst>
                    <a:gd name="adj" fmla="val 21284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テキスト ボックス 80"/>
                <p:cNvSpPr txBox="1"/>
                <p:nvPr/>
              </p:nvSpPr>
              <p:spPr>
                <a:xfrm>
                  <a:off x="876062" y="2875166"/>
                  <a:ext cx="7920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400" b="1" dirty="0" smtClean="0">
                      <a:solidFill>
                        <a:schemeClr val="bg1"/>
                      </a:solidFill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rPr>
                    <a:t>会 場</a:t>
                  </a:r>
                  <a:endParaRPr kumimoji="1" lang="ja-JP" altLang="en-US" sz="1400" b="1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pic>
            <p:nvPicPr>
              <p:cNvPr id="82" name="Picture 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8973" y="5030024"/>
                <a:ext cx="2057556" cy="1194876"/>
              </a:xfrm>
              <a:prstGeom prst="rect">
                <a:avLst/>
              </a:prstGeom>
              <a:noFill/>
              <a:ln w="1">
                <a:noFill/>
                <a:miter lim="800000"/>
                <a:headEnd/>
                <a:tailEnd type="none" w="med" len="med"/>
              </a:ln>
              <a:effectLst/>
            </p:spPr>
          </p:pic>
          <p:sp>
            <p:nvSpPr>
              <p:cNvPr id="62" name="テキスト ボックス 61"/>
              <p:cNvSpPr txBox="1"/>
              <p:nvPr/>
            </p:nvSpPr>
            <p:spPr>
              <a:xfrm>
                <a:off x="4081720" y="4918908"/>
                <a:ext cx="360040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万台</a:t>
                </a:r>
                <a:endParaRPr lang="en-US" altLang="ja-JP" sz="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4003539" y="6260905"/>
                <a:ext cx="187220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 [ </a:t>
                </a:r>
                <a:r>
                  <a:rPr lang="ja-JP" alt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エネファームの普及目標 </a:t>
                </a:r>
                <a:r>
                  <a:rPr lang="en-US" altLang="ja-JP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]</a:t>
                </a:r>
                <a:endParaRPr lang="en-US" altLang="ja-JP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5881920" y="6102117"/>
                <a:ext cx="360040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年度</a:t>
                </a:r>
                <a:endParaRPr lang="en-US" altLang="ja-JP" sz="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5674353" y="6174971"/>
                <a:ext cx="576064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(2016</a:t>
                </a:r>
                <a:r>
                  <a:rPr lang="ja-JP" altLang="en-US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年</a:t>
                </a:r>
                <a:r>
                  <a:rPr lang="en-US" altLang="ja-JP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1</a:t>
                </a:r>
                <a:r>
                  <a:rPr lang="ja-JP" altLang="en-US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月末</a:t>
                </a:r>
                <a:r>
                  <a:rPr lang="en-US" altLang="ja-JP" sz="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)</a:t>
                </a:r>
                <a:endParaRPr lang="en-US" altLang="ja-JP" sz="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pic>
            <p:nvPicPr>
              <p:cNvPr id="83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14385"/>
              <a:stretch>
                <a:fillRect/>
              </a:stretch>
            </p:blipFill>
            <p:spPr bwMode="auto">
              <a:xfrm>
                <a:off x="757120" y="7687646"/>
                <a:ext cx="1603896" cy="10298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4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28000" t="14633" r="29156" b="23753"/>
              <a:stretch>
                <a:fillRect/>
              </a:stretch>
            </p:blipFill>
            <p:spPr bwMode="auto">
              <a:xfrm>
                <a:off x="3196821" y="7701199"/>
                <a:ext cx="771285" cy="1047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6" name="テキスト ボックス 85"/>
              <p:cNvSpPr txBox="1"/>
              <p:nvPr/>
            </p:nvSpPr>
            <p:spPr>
              <a:xfrm>
                <a:off x="4546998" y="5545438"/>
                <a:ext cx="756302" cy="230832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kumimoji="1" lang="en-US" altLang="ja-JP" sz="900" b="1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60</a:t>
                </a:r>
                <a:r>
                  <a:rPr kumimoji="1" lang="ja-JP" altLang="en-US" sz="900" b="1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 倍</a:t>
                </a:r>
                <a:endParaRPr kumimoji="1" lang="ja-JP" altLang="en-US" sz="900" b="1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404668" y="2336277"/>
          <a:ext cx="6048669" cy="3912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5"/>
                <a:gridCol w="792088"/>
                <a:gridCol w="603067"/>
                <a:gridCol w="301783"/>
                <a:gridCol w="1507418"/>
                <a:gridCol w="854782"/>
                <a:gridCol w="1557486"/>
              </a:tblGrid>
              <a:tr h="401743">
                <a:tc gridSpan="2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　法人・団体名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01743">
                <a:tc gridSpan="2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　ご住所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01743">
                <a:tc rowSpan="2" gridSpan="2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　担当者</a:t>
                      </a:r>
                      <a:endParaRPr kumimoji="1" lang="en-US" altLang="ja-JP" sz="1300" dirty="0" smtClean="0"/>
                    </a:p>
                    <a:p>
                      <a:r>
                        <a:rPr kumimoji="1" lang="ja-JP" altLang="en-US" sz="1300" dirty="0" smtClean="0"/>
                        <a:t>　連絡先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300" spc="-40" baseline="0" dirty="0" smtClean="0"/>
                        <a:t>部署・役職</a:t>
                      </a:r>
                      <a:endParaRPr kumimoji="1" lang="ja-JP" altLang="en-US" sz="1300" spc="-40" baseline="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お名前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 anchor="ctr"/>
                </a:tc>
              </a:tr>
              <a:tr h="401743">
                <a:tc gridSpan="2"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電話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E-mail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 anchor="ctr"/>
                </a:tc>
              </a:tr>
              <a:tr h="29718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参　加　者</a:t>
                      </a:r>
                      <a:endParaRPr kumimoji="1" lang="ja-JP" altLang="en-US" sz="1300" dirty="0"/>
                    </a:p>
                  </a:txBody>
                  <a:tcPr marT="49530" marB="49530" vert="ea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部署・役職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お名前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01743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01743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01743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01743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/>
                        <a:t>　工場見学</a:t>
                      </a:r>
                      <a:endParaRPr kumimoji="1" lang="ja-JP" altLang="en-US" sz="130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　□　希望する　　□　希望しない　　□　検討中</a:t>
                      </a:r>
                      <a:endParaRPr kumimoji="1" lang="ja-JP" altLang="en-US" sz="1300" dirty="0"/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01743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/>
                        <a:t>　</a:t>
                      </a:r>
                      <a:r>
                        <a:rPr kumimoji="1" lang="ja-JP" altLang="en-US" sz="1300" spc="-40" baseline="0" dirty="0" smtClean="0"/>
                        <a:t>技術アドバイザー派遣</a:t>
                      </a:r>
                      <a:endParaRPr kumimoji="1" lang="ja-JP" altLang="en-US" sz="1300" spc="-40" baseline="0" dirty="0"/>
                    </a:p>
                  </a:txBody>
                  <a:tcPr marT="49530" marB="495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　□　希望する　　□　希望しない　　□　検討中</a:t>
                      </a:r>
                      <a:endParaRPr kumimoji="1" lang="ja-JP" altLang="en-US" sz="1300" dirty="0"/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グループ化 23"/>
          <p:cNvGrpSpPr/>
          <p:nvPr/>
        </p:nvGrpSpPr>
        <p:grpSpPr>
          <a:xfrm>
            <a:off x="254536" y="220361"/>
            <a:ext cx="6270808" cy="9563827"/>
            <a:chOff x="254536" y="220361"/>
            <a:chExt cx="6270808" cy="9563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68960" y="7043055"/>
              <a:ext cx="3410744" cy="2703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404664" y="1030018"/>
              <a:ext cx="59766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Web</a:t>
              </a:r>
              <a:r>
                <a:rPr lang="ja-JP" altLang="en-US" sz="1400" spc="-2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での</a:t>
              </a:r>
              <a:r>
                <a:rPr lang="ja-JP" altLang="en-US" sz="14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お申込みは福岡水素エネルギー戦略会議ホームページの入力フォームからお申し込みください。</a:t>
              </a:r>
              <a:endParaRPr kumimoji="1" lang="ja-JP" altLang="en-US" sz="105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itchFamily="18" charset="-128"/>
                <a:ea typeface="HGP明朝B" pitchFamily="18" charset="-128"/>
                <a:cs typeface="メイリオ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32656" y="450305"/>
              <a:ext cx="6192688" cy="5460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8021" y="496195"/>
              <a:ext cx="4101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FAX  </a:t>
              </a:r>
              <a:r>
                <a:rPr lang="en-US" altLang="ja-JP" sz="28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092-643-3421</a:t>
              </a:r>
              <a:endParaRPr kumimoji="1" lang="ja-JP" altLang="en-US" sz="16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484784" y="1295182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b="1" spc="-8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Web </a:t>
              </a:r>
              <a:r>
                <a:rPr lang="en-US" altLang="ja-JP" sz="1600" b="1" spc="-8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n-US" altLang="ja-JP" b="1" spc="-8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http://www.f-suiso.jp</a:t>
              </a:r>
              <a:endParaRPr kumimoji="1" lang="ja-JP" altLang="en-US" sz="14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2656" y="1648775"/>
              <a:ext cx="6192688" cy="54606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378021" y="1693476"/>
              <a:ext cx="4101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参加申込書</a:t>
              </a:r>
              <a:endParaRPr kumimoji="1" lang="ja-JP" altLang="en-US" sz="16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04664" y="7063575"/>
              <a:ext cx="1728192" cy="390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74383" y="7128956"/>
              <a:ext cx="19168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会場アクセス</a:t>
              </a:r>
              <a:endParaRPr kumimoji="1" lang="ja-JP" altLang="en-US" sz="105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404664" y="8265368"/>
              <a:ext cx="1984568" cy="390044"/>
              <a:chOff x="404664" y="7422647"/>
              <a:chExt cx="1984568" cy="360040"/>
            </a:xfrm>
          </p:grpSpPr>
          <p:sp>
            <p:nvSpPr>
              <p:cNvPr id="19" name="正方形/長方形 18"/>
              <p:cNvSpPr/>
              <p:nvPr/>
            </p:nvSpPr>
            <p:spPr>
              <a:xfrm>
                <a:off x="404664" y="7422647"/>
                <a:ext cx="1728192" cy="36004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72400" y="7465339"/>
                <a:ext cx="1916832" cy="312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b="1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申込･問合せ</a:t>
                </a:r>
                <a:endParaRPr kumimoji="1" lang="ja-JP" altLang="en-US" sz="1050" b="1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438449" y="8713435"/>
              <a:ext cx="30625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spc="-6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福岡水素エネルギー戦略会議 事務局</a:t>
              </a:r>
              <a:endParaRPr lang="en-US" altLang="ja-JP" sz="1200" b="1" spc="-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en-US" altLang="ja-JP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ja-JP" alt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福岡県 新産業振興課</a:t>
              </a:r>
              <a:r>
                <a:rPr lang="en-US" altLang="ja-JP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lang="ja-JP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担当：高木</a:t>
              </a:r>
              <a:endParaRPr kumimoji="1"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10458" y="9137857"/>
              <a:ext cx="25585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40"/>
                </a:lnSpc>
              </a:pPr>
              <a:r>
                <a:rPr lang="en-US" altLang="ja-JP" sz="900" b="1" spc="6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TEL</a:t>
              </a:r>
              <a:r>
                <a:rPr lang="ja-JP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：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０９２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６４３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３４４８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>
                <a:lnSpc>
                  <a:spcPts val="1440"/>
                </a:lnSpc>
              </a:pPr>
              <a:r>
                <a:rPr lang="en-US" altLang="ja-JP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FAX</a:t>
              </a:r>
              <a:r>
                <a:rPr lang="ja-JP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：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０９２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６４３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３４２１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>
                <a:lnSpc>
                  <a:spcPts val="1440"/>
                </a:lnSpc>
              </a:pPr>
              <a:r>
                <a:rPr lang="en-US" altLang="ja-JP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E-mail</a:t>
              </a:r>
              <a:r>
                <a:rPr lang="ja-JP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：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info@f-suiso.jp</a:t>
              </a:r>
              <a:endParaRPr kumimoji="1"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76672" y="6393160"/>
              <a:ext cx="59766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※</a:t>
              </a:r>
              <a:r>
                <a:rPr lang="ja-JP" altLang="en-US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記載された情報は、福岡水素エネルギー戦略会議の運営に係る目的にのみ使用します。</a:t>
              </a:r>
              <a:endParaRPr kumimoji="1" lang="ja-JP" altLang="en-US" sz="6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itchFamily="18" charset="-128"/>
                <a:ea typeface="HGP明朝B" pitchFamily="18" charset="-128"/>
                <a:cs typeface="メイリオ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76672" y="6601620"/>
              <a:ext cx="59766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※</a:t>
              </a:r>
              <a:r>
                <a:rPr lang="ja-JP" altLang="en-US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工場見学等をご希望、ご検討中の場合、事務局から事前に連絡させていただくことがございます。</a:t>
              </a:r>
              <a:endParaRPr kumimoji="1" lang="ja-JP" altLang="en-US" sz="6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itchFamily="18" charset="-128"/>
                <a:ea typeface="HGP明朝B" pitchFamily="18" charset="-128"/>
                <a:cs typeface="メイリオ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54536" y="220361"/>
              <a:ext cx="59766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※</a:t>
              </a:r>
              <a:r>
                <a:rPr lang="ja-JP" altLang="en-US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下記フォームから、</a:t>
              </a:r>
              <a:r>
                <a:rPr lang="en-US" altLang="ja-JP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FAX</a:t>
              </a:r>
              <a:r>
                <a:rPr lang="ja-JP" altLang="en-US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または</a:t>
              </a:r>
              <a:r>
                <a:rPr lang="en-US" altLang="ja-JP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Web</a:t>
              </a:r>
              <a:r>
                <a:rPr lang="ja-JP" altLang="en-US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で 平成</a:t>
              </a:r>
              <a:r>
                <a:rPr lang="en-US" altLang="ja-JP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29</a:t>
              </a:r>
              <a:r>
                <a:rPr lang="ja-JP" altLang="en-US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年 </a:t>
              </a:r>
              <a:r>
                <a:rPr lang="en-US" altLang="ja-JP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1</a:t>
              </a:r>
              <a:r>
                <a:rPr lang="ja-JP" altLang="en-US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月</a:t>
              </a:r>
              <a:r>
                <a:rPr lang="en-US" altLang="ja-JP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13</a:t>
              </a:r>
              <a:r>
                <a:rPr lang="ja-JP" altLang="en-US" sz="900" spc="-2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itchFamily="18" charset="-128"/>
                  <a:ea typeface="HGP明朝B" pitchFamily="18" charset="-128"/>
                  <a:cs typeface="メイリオ" pitchFamily="50" charset="-128"/>
                </a:rPr>
                <a:t>日（金）までにお申し込みください。</a:t>
              </a:r>
              <a:endParaRPr kumimoji="1" lang="ja-JP" altLang="en-US" sz="6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itchFamily="18" charset="-128"/>
                <a:ea typeface="HGP明朝B" pitchFamily="18" charset="-128"/>
                <a:cs typeface="メイリオ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35729" y="7510257"/>
              <a:ext cx="2749951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◆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JR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博多駅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博多口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lang="ja-JP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から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徒歩１分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>
                <a:spcBef>
                  <a:spcPts val="600"/>
                </a:spcBef>
              </a:pP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◆天神</a:t>
              </a:r>
              <a:r>
                <a:rPr lang="ja-JP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から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100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円バスで</a:t>
              </a: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12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分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kumimoji="1"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　</a:t>
              </a:r>
              <a:r>
                <a:rPr kumimoji="1" lang="ja-JP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地下鉄で８分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32656" y="6878166"/>
              <a:ext cx="6192688" cy="5038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558</Words>
  <Application>Microsoft Office PowerPoint</Application>
  <PresentationFormat>A4 210 x 297 mm</PresentationFormat>
  <Paragraphs>92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福岡県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蓮尾　東海</dc:creator>
  <cp:lastModifiedBy>9702499</cp:lastModifiedBy>
  <cp:revision>62</cp:revision>
  <dcterms:created xsi:type="dcterms:W3CDTF">2016-11-29T06:18:33Z</dcterms:created>
  <dcterms:modified xsi:type="dcterms:W3CDTF">2016-12-09T06:24:01Z</dcterms:modified>
</cp:coreProperties>
</file>